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orient="horz" pos="240" userDrawn="1">
          <p15:clr>
            <a:srgbClr val="A4A3A4"/>
          </p15:clr>
        </p15:guide>
        <p15:guide id="5" pos="288" userDrawn="1">
          <p15:clr>
            <a:srgbClr val="A4A3A4"/>
          </p15:clr>
        </p15:guide>
        <p15:guide id="6" pos="5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83102" autoAdjust="0"/>
  </p:normalViewPr>
  <p:slideViewPr>
    <p:cSldViewPr>
      <p:cViewPr varScale="1">
        <p:scale>
          <a:sx n="93" d="100"/>
          <a:sy n="93" d="100"/>
        </p:scale>
        <p:origin x="1476" y="84"/>
      </p:cViewPr>
      <p:guideLst>
        <p:guide orient="horz" pos="2160"/>
        <p:guide pos="2880"/>
        <p:guide orient="horz" pos="4032"/>
        <p:guide orient="horz" pos="240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4BA08-D498-4C78-A699-42B0BB29D001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887F6-878D-4DE7-A79E-10AF29AC6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1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 Do List:</a:t>
            </a:r>
          </a:p>
          <a:p>
            <a:pPr marL="228600" indent="-228600">
              <a:buAutoNum type="arabicPeriod"/>
              <a:defRPr/>
            </a:pPr>
            <a:r>
              <a:rPr lang="en-US" dirty="0" smtClean="0"/>
              <a:t>Modify</a:t>
            </a:r>
            <a:r>
              <a:rPr lang="en-US" baseline="0" dirty="0" smtClean="0"/>
              <a:t> Name of nonprofit</a:t>
            </a:r>
          </a:p>
          <a:p>
            <a:pPr marL="228600" indent="-228600">
              <a:buAutoNum type="arabicPeriod"/>
              <a:defRPr/>
            </a:pPr>
            <a:r>
              <a:rPr lang="en-US" dirty="0" smtClean="0"/>
              <a:t>Modify date</a:t>
            </a:r>
          </a:p>
          <a:p>
            <a:pPr marL="228600" indent="-228600">
              <a:buAutoNum type="arabicPeriod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Discussion Points: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Grants to Green goals: </a:t>
            </a:r>
          </a:p>
          <a:p>
            <a:pPr marL="628650" lvl="1" indent="-171450">
              <a:buFontTx/>
              <a:buChar char="-"/>
              <a:defRPr/>
            </a:pPr>
            <a:r>
              <a:rPr lang="en-US" dirty="0" smtClean="0"/>
              <a:t>Reduce environmental impact of facilities by savings energy and water </a:t>
            </a:r>
          </a:p>
          <a:p>
            <a:pPr marL="628650" lvl="1" indent="-171450">
              <a:buFontTx/>
              <a:buChar char="-"/>
              <a:defRPr/>
            </a:pPr>
            <a:r>
              <a:rPr lang="en-US" dirty="0" smtClean="0"/>
              <a:t>Cut operations costs</a:t>
            </a:r>
          </a:p>
          <a:p>
            <a:pPr marL="628650" lvl="1" indent="-171450">
              <a:buFontTx/>
              <a:buChar char="-"/>
              <a:defRPr/>
            </a:pPr>
            <a:r>
              <a:rPr lang="en-US" dirty="0" smtClean="0"/>
              <a:t>Use money saved to support nonprofit mission</a:t>
            </a:r>
          </a:p>
          <a:p>
            <a:pPr>
              <a:defRPr/>
            </a:pPr>
            <a:endParaRPr lang="en-US" altLang="en-US" dirty="0" smtClean="0">
              <a:latin typeface="Arial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7F6-878D-4DE7-A79E-10AF29AC64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79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 Do List: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annual water trend graph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% reduction/increase in utilities since X Year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Discussion Points: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Big Picture: how does water compare to the rest of the utilities? </a:t>
            </a:r>
          </a:p>
          <a:p>
            <a:pPr marL="628650" lvl="1" indent="-171450">
              <a:buFontTx/>
              <a:buChar char="-"/>
              <a:defRPr/>
            </a:pPr>
            <a:r>
              <a:rPr lang="en-US" dirty="0" smtClean="0"/>
              <a:t>e.g. ECC’s water is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21% of utility costs, $0.30/sf of the total $1.50 /sf for utilities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Identify anomalies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Compare to the last year and 12 months of use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Acknowledge reduction through previous efforts </a:t>
            </a:r>
          </a:p>
          <a:p>
            <a:pPr marL="742950" lvl="1" indent="-285750">
              <a:buFont typeface="+mj-lt"/>
              <a:buAutoNum type="romanUcPeriod"/>
              <a:defRPr/>
            </a:pPr>
            <a:r>
              <a:rPr lang="en-US" dirty="0" smtClean="0"/>
              <a:t>If reduction in water: acknowledge reduction through previous efforts </a:t>
            </a:r>
          </a:p>
          <a:p>
            <a:pPr marL="742950" lvl="1" indent="-285750">
              <a:buFont typeface="+mj-lt"/>
              <a:buAutoNum type="romanUcPeriod"/>
              <a:defRPr/>
            </a:pPr>
            <a:r>
              <a:rPr lang="en-US" dirty="0" smtClean="0"/>
              <a:t>If increase in water: discuss potential to improve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7F6-878D-4DE7-A79E-10AF29AC64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85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 Do List: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water end use graph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Discussion Points: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Emphasize largest water consumers </a:t>
            </a:r>
          </a:p>
          <a:p>
            <a:pPr marL="628650" lvl="1" indent="-171450">
              <a:buFontTx/>
              <a:buChar char="-"/>
              <a:defRPr/>
            </a:pPr>
            <a:r>
              <a:rPr lang="en-US" dirty="0" smtClean="0"/>
              <a:t>e.g. Plumbing Fixtures, appliances</a:t>
            </a:r>
          </a:p>
          <a:p>
            <a:pPr>
              <a:defRPr/>
            </a:pPr>
            <a:r>
              <a:rPr lang="en-US" dirty="0" smtClean="0"/>
              <a:t>2. Discuss how this compares to a comparable facility (is this normal?)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7F6-878D-4DE7-A79E-10AF29AC64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54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 Do List: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Annual Water Use Intensity (WUI) graph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Insert % potential to save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Discussion Points: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How does the facility rank against the national median facility of its type today?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How does the facility rank against the national median facility of its type if all projects recommended are implemented?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Acknowledge reduction through previous efforts </a:t>
            </a:r>
          </a:p>
          <a:p>
            <a:pPr marL="742950" lvl="1" indent="-285750">
              <a:buFont typeface="+mj-lt"/>
              <a:buAutoNum type="romanUcPeriod"/>
              <a:defRPr/>
            </a:pPr>
            <a:r>
              <a:rPr lang="en-US" dirty="0" smtClean="0"/>
              <a:t>Acknowledge potential % reduction through implementation of recommended projects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7F6-878D-4DE7-A79E-10AF29AC64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68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 Do List: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snapshot of Final Presentation Handout, or a tabular summary of projects (and alternative projects).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Discussion Points: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Mention that this handout is available in front of them (print out for presentation)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Discuss the layout of the table: meaning of columns</a:t>
            </a:r>
          </a:p>
          <a:p>
            <a:pPr lvl="1">
              <a:defRPr/>
            </a:pPr>
            <a:r>
              <a:rPr lang="en-US" dirty="0" smtClean="0"/>
              <a:t>- Projects are organized from shortest to longest payback period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Identify projects to be discussed in this presentation (if not all of them)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7F6-878D-4DE7-A79E-10AF29AC64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73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 Do List: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title of proposed project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picture of existing system for project under discussion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brief description of existing system (if necessary)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Discussion Points: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Explain current use of systems (inefficiency, age, etc.)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Discuss potential opportunity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7F6-878D-4DE7-A79E-10AF29AC64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 Do List: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title of proposed project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picture(s) of proposed system for project under discussion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brief description of proposed project (top)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estimated savings, cost with G2G funding, and ROI (bottom)</a:t>
            </a:r>
          </a:p>
          <a:p>
            <a:pPr marL="228600" indent="-228600">
              <a:buFontTx/>
              <a:buAutoNum type="arabicPeriod"/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Discussion Points: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Explain current use of systems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Discuss potential impact of proposed project to operation costs, comfort, infrastructure durability, etc.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Template Picture: Motion sensor faucet &amp; high-efficiency water closet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7F6-878D-4DE7-A79E-10AF29AC64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95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 Do List: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title of proposed project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picture of existing system for project under discussion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brief description of existing system (if necessary)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Discussion Points: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Explain current use of systems (inefficiency, age, etc.)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Discuss potential opportunity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7F6-878D-4DE7-A79E-10AF29AC64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58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Previous slide continued…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7F6-878D-4DE7-A79E-10AF29AC64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0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 Do List: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title of proposed project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picture(s) of proposed system for project under discussion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brief description of proposed project (top)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estimated savings, cost with G2G funding, and ROI (bottom)</a:t>
            </a:r>
          </a:p>
          <a:p>
            <a:pPr marL="228600" indent="-228600">
              <a:buFontTx/>
              <a:buAutoNum type="arabicPeriod"/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Discussion Points: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Explain current use of systems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Discuss potential impact of proposed project to operation costs, comfort, infrastructure durability, etc.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Template Picture: LED meeting space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7F6-878D-4DE7-A79E-10AF29AC64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5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 Do List: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picture of nonprofit logo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estimated energy savings, %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estimated water savings, %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estimated annual savings, $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estimated  project budget, $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return on investment, Years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Discussion Points: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Explain financial analysis seen here does not quantify maintenance effectiveness, quality, and comfort as a result of the investment.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7F6-878D-4DE7-A79E-10AF29AC64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4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 Do List:</a:t>
            </a:r>
          </a:p>
          <a:p>
            <a:pPr marL="228600" indent="-228600">
              <a:buAutoNum type="arabicPeriod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Discussion Points: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Southface’s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7F6-878D-4DE7-A79E-10AF29AC64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8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 Do List: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estimated  project budget if Grants to Green funding is pursued, $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return on investment if Grants to Green funding is pursued, Years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Discussion Points: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Emphasize that cost and return on investment are cut in half through the Grants to Green Implementation Grant.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Mention that</a:t>
            </a:r>
            <a:r>
              <a:rPr lang="en-US" baseline="0" dirty="0" smtClean="0"/>
              <a:t> project costs are lowered if Georgia Power Rebates are pursued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7F6-878D-4DE7-A79E-10AF29AC64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47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 Do List:</a:t>
            </a:r>
          </a:p>
          <a:p>
            <a:pPr marL="228600" indent="-228600">
              <a:buAutoNum type="arabicPeriod"/>
              <a:defRPr/>
            </a:pPr>
            <a:r>
              <a:rPr lang="en-US" dirty="0" smtClean="0"/>
              <a:t>Modify name of nonprofit</a:t>
            </a:r>
          </a:p>
          <a:p>
            <a:pPr marL="228600" indent="-228600">
              <a:buAutoNum type="arabicPeriod"/>
              <a:defRPr/>
            </a:pPr>
            <a:r>
              <a:rPr lang="en-US" dirty="0" smtClean="0"/>
              <a:t>Modify dates/years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Discussion Points: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Next Steps</a:t>
            </a:r>
          </a:p>
          <a:p>
            <a:pPr>
              <a:defRPr/>
            </a:pPr>
            <a:endParaRPr lang="en-US" altLang="en-US" dirty="0" smtClean="0">
              <a:latin typeface="Arial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7F6-878D-4DE7-A79E-10AF29AC64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9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 Do List:</a:t>
            </a:r>
          </a:p>
          <a:p>
            <a:pPr>
              <a:defRPr/>
            </a:pPr>
            <a:r>
              <a:rPr lang="en-US" dirty="0" smtClean="0"/>
              <a:t>1. Add photo of assessment site visit conducted at facility.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Discussion Points: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Discuss assessment process: Southface evaluates significant energy and water consuming systems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Mention nonprofit staff who assisted during assessment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7F6-878D-4DE7-A79E-10AF29AC64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46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 Do List: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Modify Annual Operations Costs (Total utility bills)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Modify Average Monthly Operations Costs (average monthly utility bills)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Modify Annual Cost per Square Foot (total utility bills/total square feet)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Discussion Points: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Recap what it currently takes to operate the facility from a utility standpoint (energy &amp; water)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7F6-878D-4DE7-A79E-10AF29AC64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15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 Do List: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annual electricity trend graph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% reduction/increase in utilities since X Year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Discussion Points: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Big Picture: how does electricity compare to the rest of the utilities? </a:t>
            </a:r>
          </a:p>
          <a:p>
            <a:pPr lvl="1">
              <a:defRPr/>
            </a:pPr>
            <a:r>
              <a:rPr lang="en-US" dirty="0" smtClean="0"/>
              <a:t>- e.g. ECC’s electricity is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68% of total utility costs, $1/sf of the total $1.50 /sf for utilities</a:t>
            </a:r>
            <a:endParaRPr lang="en-US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Compare to the last year and 12 months of use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Identify anomalies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Acknowledge reduction through previous efforts </a:t>
            </a:r>
          </a:p>
          <a:p>
            <a:pPr marL="742950" lvl="1" indent="-285750">
              <a:buFont typeface="+mj-lt"/>
              <a:buAutoNum type="romanUcPeriod"/>
              <a:defRPr/>
            </a:pPr>
            <a:r>
              <a:rPr lang="en-US" dirty="0" smtClean="0"/>
              <a:t>If reduction in electricity: acknowledge reduction through previous efforts </a:t>
            </a:r>
          </a:p>
          <a:p>
            <a:pPr marL="742950" lvl="1" indent="-285750">
              <a:buFont typeface="+mj-lt"/>
              <a:buAutoNum type="romanUcPeriod"/>
              <a:defRPr/>
            </a:pPr>
            <a:r>
              <a:rPr lang="en-US" dirty="0" smtClean="0"/>
              <a:t>If increase in electricity: discuss potential to improve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7F6-878D-4DE7-A79E-10AF29AC64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6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 Do List: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electricity end use graph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Discussion Points: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Emphasize largest electricity consumers </a:t>
            </a:r>
          </a:p>
          <a:p>
            <a:pPr marL="628650" lvl="1" indent="-171450">
              <a:buFontTx/>
              <a:buChar char="-"/>
              <a:defRPr/>
            </a:pPr>
            <a:r>
              <a:rPr lang="en-US" dirty="0" smtClean="0"/>
              <a:t>e.g. Space Cooling &amp; Ventilation, Lighting </a:t>
            </a:r>
          </a:p>
          <a:p>
            <a:pPr>
              <a:defRPr/>
            </a:pPr>
            <a:r>
              <a:rPr lang="en-US" dirty="0" smtClean="0"/>
              <a:t>2. Discuss how this compares to a comparable facility (is this normal?)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7F6-878D-4DE7-A79E-10AF29AC64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07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 Do List: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annual natural gas trend graph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% reduction/increase in utilities since X Year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Discussion Points: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Big Picture: how does natural gas compare to the rest of the utilities? </a:t>
            </a:r>
          </a:p>
          <a:p>
            <a:pPr marL="628650" lvl="1" indent="-171450">
              <a:buFontTx/>
              <a:buChar char="-"/>
              <a:defRPr/>
            </a:pPr>
            <a:r>
              <a:rPr lang="en-US" dirty="0" smtClean="0"/>
              <a:t>e.g. ECC’s natural gas is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11% of utility costs, $0.15/sf of the total $1.50 /sf for utilities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Identify anomalies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Compare to the last year and 12 months of use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Acknowledge reduction through previous efforts </a:t>
            </a:r>
          </a:p>
          <a:p>
            <a:pPr marL="742950" lvl="1" indent="-285750">
              <a:buFont typeface="+mj-lt"/>
              <a:buAutoNum type="romanUcPeriod"/>
              <a:defRPr/>
            </a:pPr>
            <a:r>
              <a:rPr lang="en-US" dirty="0" smtClean="0"/>
              <a:t>If reduction in natural gas: acknowledge reduction through previous efforts </a:t>
            </a:r>
          </a:p>
          <a:p>
            <a:pPr marL="742950" lvl="1" indent="-285750">
              <a:buFont typeface="+mj-lt"/>
              <a:buAutoNum type="romanUcPeriod"/>
              <a:defRPr/>
            </a:pPr>
            <a:r>
              <a:rPr lang="en-US" dirty="0" smtClean="0"/>
              <a:t>If increase in natural gas: discuss potential to improve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7F6-878D-4DE7-A79E-10AF29AC64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8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 Do List: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natural gas end use graph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Discussion Points: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Emphasize largest natural gas consumers </a:t>
            </a:r>
          </a:p>
          <a:p>
            <a:pPr marL="628650" lvl="1" indent="-171450">
              <a:buFontTx/>
              <a:buChar char="-"/>
              <a:defRPr/>
            </a:pPr>
            <a:r>
              <a:rPr lang="en-US" dirty="0" smtClean="0"/>
              <a:t>e.g. Space heating, DHW</a:t>
            </a:r>
          </a:p>
          <a:p>
            <a:pPr>
              <a:defRPr/>
            </a:pPr>
            <a:r>
              <a:rPr lang="en-US" dirty="0" smtClean="0"/>
              <a:t>2. Discuss how this compares to a comparable facility (is this normal?)</a:t>
            </a:r>
          </a:p>
          <a:p>
            <a:pPr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7F6-878D-4DE7-A79E-10AF29AC64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27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To Do List: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Insert Annual Energy Use Intensity (EUI) graph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Insert % potential to save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Discussion Points: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How does the facility rank against the national median facility of its type today?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How does the facility rank against the national median facility of its type if all projects recommended are implemented?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Acknowledge reduction through previous efforts </a:t>
            </a:r>
          </a:p>
          <a:p>
            <a:pPr marL="742950" lvl="1" indent="-285750">
              <a:buFont typeface="+mj-lt"/>
              <a:buAutoNum type="romanUcPeriod"/>
              <a:defRPr/>
            </a:pPr>
            <a:r>
              <a:rPr lang="en-US" dirty="0" smtClean="0"/>
              <a:t>Acknowledge potential % reduction through implementation of recommended projects</a:t>
            </a:r>
          </a:p>
          <a:p>
            <a:pPr>
              <a:defRPr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887F6-878D-4DE7-A79E-10AF29AC64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8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Homepage"/>
            <p:cNvPicPr>
              <a:picLocks noChangeAspect="1" noChangeArrowheads="1"/>
            </p:cNvPicPr>
            <p:nvPr userDrawn="1"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868988"/>
            </a:xfrm>
            <a:prstGeom prst="rect">
              <a:avLst/>
            </a:prstGeom>
            <a:solidFill>
              <a:srgbClr val="71B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5715000"/>
              <a:ext cx="6096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387975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Nonprofit Name</a:t>
            </a:r>
            <a:br>
              <a:rPr lang="en-US" dirty="0" smtClean="0"/>
            </a:br>
            <a:r>
              <a:rPr lang="en-US" dirty="0" smtClean="0"/>
              <a:t>Energy &amp; Water Assessment 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931A6B9-4FDF-4866-8624-0DC2E9702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-1172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A6B9-4FDF-4866-8624-0DC2E9702C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10600" cy="914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algn="l">
              <a:lnSpc>
                <a:spcPct val="15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A6B9-4FDF-4866-8624-0DC2E9702C2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10600" cy="914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algn="l">
              <a:lnSpc>
                <a:spcPct val="15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7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-1172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A6B9-4FDF-4866-8624-0DC2E9702C2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600200"/>
            <a:ext cx="3505200" cy="4525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10600" cy="914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algn="l">
              <a:lnSpc>
                <a:spcPct val="15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A6B9-4FDF-4866-8624-0DC2E9702C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4958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600200"/>
            <a:ext cx="3505200" cy="4525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10600" cy="914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algn="l">
              <a:lnSpc>
                <a:spcPct val="15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A6B9-4FDF-4866-8624-0DC2E9702C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524000"/>
            <a:ext cx="44196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114800" y="3886200"/>
            <a:ext cx="44196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600200"/>
            <a:ext cx="3505200" cy="4525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10600" cy="914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algn="l">
              <a:lnSpc>
                <a:spcPct val="15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-1172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A6B9-4FDF-4866-8624-0DC2E9702C2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5334000" y="1600200"/>
            <a:ext cx="3505200" cy="45259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610600" cy="914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algn="r">
              <a:lnSpc>
                <a:spcPct val="15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1A6B9-4FDF-4866-8624-0DC2E9702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5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A6B9-4FDF-4866-8624-0DC2E9702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1A6B9-4FDF-4866-8624-0DC2E9702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1" r:id="rId4"/>
    <p:sldLayoutId id="2147483664" r:id="rId5"/>
    <p:sldLayoutId id="2147483665" r:id="rId6"/>
    <p:sldLayoutId id="2147483666" r:id="rId7"/>
    <p:sldLayoutId id="2147483659" r:id="rId8"/>
    <p:sldLayoutId id="214748365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53000"/>
            <a:ext cx="9144000" cy="1470025"/>
          </a:xfrm>
        </p:spPr>
        <p:txBody>
          <a:bodyPr/>
          <a:lstStyle/>
          <a:p>
            <a:r>
              <a:rPr lang="en-US" dirty="0" smtClean="0"/>
              <a:t>Client Name</a:t>
            </a:r>
            <a:br>
              <a:rPr lang="en-US" dirty="0" smtClean="0"/>
            </a:br>
            <a:r>
              <a:rPr lang="en-US" dirty="0" smtClean="0"/>
              <a:t>Energy &amp; Water Assessment</a:t>
            </a:r>
            <a:br>
              <a:rPr lang="en-US" dirty="0" smtClean="0"/>
            </a:br>
            <a:r>
              <a:rPr lang="en-US" dirty="0" smtClean="0"/>
              <a:t>August 27,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838200"/>
          </a:xfrm>
        </p:spPr>
        <p:txBody>
          <a:bodyPr lIns="457200" tIns="0" bIns="0" anchor="ctr" anchorCtr="0"/>
          <a:lstStyle/>
          <a:p>
            <a:pPr>
              <a:lnSpc>
                <a:spcPct val="100000"/>
              </a:lnSpc>
            </a:pPr>
            <a:r>
              <a:rPr lang="en-US" dirty="0" smtClean="0"/>
              <a:t>What’s our water history?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711325"/>
            <a:ext cx="7559675" cy="392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562600" y="1641475"/>
            <a:ext cx="2063750" cy="1025525"/>
            <a:chOff x="6248400" y="2251500"/>
            <a:chExt cx="2064327" cy="1025099"/>
          </a:xfrm>
        </p:grpSpPr>
        <p:sp>
          <p:nvSpPr>
            <p:cNvPr id="6" name="Rounded Rectangular Callout 5"/>
            <p:cNvSpPr/>
            <p:nvPr/>
          </p:nvSpPr>
          <p:spPr bwMode="auto">
            <a:xfrm>
              <a:off x="6248400" y="2251500"/>
              <a:ext cx="2057975" cy="1025099"/>
            </a:xfrm>
            <a:prstGeom prst="wedgeRoundRectCallout">
              <a:avLst>
                <a:gd name="adj1" fmla="val -35378"/>
                <a:gd name="adj2" fmla="val 87551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6255327" y="2286000"/>
              <a:ext cx="2057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alibri" pitchFamily="34" charset="0"/>
                  <a:cs typeface="Times New Roman" pitchFamily="18" charset="0"/>
                </a:rPr>
                <a:t>6% </a:t>
              </a:r>
              <a:r>
                <a:rPr lang="en-US" altLang="en-US" sz="2400">
                  <a:latin typeface="Calibri" pitchFamily="34" charset="0"/>
                  <a:cs typeface="Times New Roman" pitchFamily="18" charset="0"/>
                </a:rPr>
                <a:t>reduction since 2013!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42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838200"/>
          </a:xfrm>
        </p:spPr>
        <p:txBody>
          <a:bodyPr lIns="457200" tIns="0" bIns="0" anchor="ctr" anchorCtr="0"/>
          <a:lstStyle/>
          <a:p>
            <a:pPr>
              <a:lnSpc>
                <a:spcPct val="100000"/>
              </a:lnSpc>
            </a:pPr>
            <a:r>
              <a:rPr lang="en-US" dirty="0" smtClean="0"/>
              <a:t>Where does it all go?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3813"/>
            <a:ext cx="8077200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9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838200"/>
          </a:xfrm>
        </p:spPr>
        <p:txBody>
          <a:bodyPr lIns="457200" tIns="0" bIns="0" anchor="ctr" anchorCtr="0"/>
          <a:lstStyle/>
          <a:p>
            <a:pPr>
              <a:lnSpc>
                <a:spcPct val="100000"/>
              </a:lnSpc>
            </a:pPr>
            <a:r>
              <a:rPr lang="en-US" dirty="0" smtClean="0"/>
              <a:t>Where do we rank?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25600"/>
            <a:ext cx="8943975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4114800" y="2270125"/>
            <a:ext cx="2362200" cy="1025525"/>
            <a:chOff x="6248400" y="2251500"/>
            <a:chExt cx="2064327" cy="1025099"/>
          </a:xfrm>
        </p:grpSpPr>
        <p:sp>
          <p:nvSpPr>
            <p:cNvPr id="6" name="Rounded Rectangular Callout 5"/>
            <p:cNvSpPr/>
            <p:nvPr/>
          </p:nvSpPr>
          <p:spPr bwMode="auto">
            <a:xfrm>
              <a:off x="6248400" y="2251500"/>
              <a:ext cx="2057391" cy="1025099"/>
            </a:xfrm>
            <a:prstGeom prst="wedgeRoundRectCallout">
              <a:avLst>
                <a:gd name="adj1" fmla="val -35378"/>
                <a:gd name="adj2" fmla="val 87551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6255327" y="2286000"/>
              <a:ext cx="2057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Calibri" pitchFamily="34" charset="0"/>
                  <a:cs typeface="Times New Roman" pitchFamily="18" charset="0"/>
                </a:rPr>
                <a:t>Potential to save up to 30% </a:t>
              </a:r>
              <a:endParaRPr lang="en-US" altLang="en-US" sz="2400" dirty="0">
                <a:latin typeface="Calibri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3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838200"/>
          </a:xfrm>
        </p:spPr>
        <p:txBody>
          <a:bodyPr lIns="457200" tIns="0" bIns="0" anchor="ctr" anchorCtr="0"/>
          <a:lstStyle/>
          <a:p>
            <a:pPr>
              <a:lnSpc>
                <a:spcPct val="100000"/>
              </a:lnSpc>
            </a:pPr>
            <a:r>
              <a:rPr lang="en-US" dirty="0" smtClean="0"/>
              <a:t>The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5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quinones\Desktop\ECC\Site Pics 8.19.2014\SDC119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838200"/>
          </a:xfrm>
        </p:spPr>
        <p:txBody>
          <a:bodyPr lIns="457200" tIns="0" bIns="0" anchor="ctr" anchorCtr="0"/>
          <a:lstStyle/>
          <a:p>
            <a:pPr>
              <a:lnSpc>
                <a:spcPct val="100000"/>
              </a:lnSpc>
            </a:pPr>
            <a:r>
              <a:rPr lang="en-US" dirty="0" smtClean="0"/>
              <a:t>Water Efficient Plumbing Fixtures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0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None/>
            </a:pPr>
            <a:endParaRPr lang="en-US" altLang="en-US" sz="18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dirty="0">
                <a:latin typeface="Century Gothic" pitchFamily="34" charset="0"/>
                <a:cs typeface="Times New Roman" pitchFamily="18" charset="0"/>
              </a:rPr>
              <a:t>High Efficiency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800" dirty="0">
                <a:latin typeface="Century Gothic" pitchFamily="34" charset="0"/>
                <a:cs typeface="Times New Roman" pitchFamily="18" charset="0"/>
              </a:rPr>
              <a:t>Staff Water Closets,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800" dirty="0">
                <a:latin typeface="Century Gothic" pitchFamily="34" charset="0"/>
                <a:cs typeface="Times New Roman" pitchFamily="18" charset="0"/>
              </a:rPr>
              <a:t>Motion Sensor Faucets, Kitchen Pre-Rinse Sprayer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8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dirty="0">
                <a:latin typeface="Century Gothic" pitchFamily="34" charset="0"/>
                <a:cs typeface="Times New Roman" pitchFamily="18" charset="0"/>
              </a:rPr>
              <a:t>Savings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800" dirty="0">
                <a:latin typeface="Century Gothic" pitchFamily="34" charset="0"/>
                <a:cs typeface="Times New Roman" pitchFamily="18" charset="0"/>
              </a:rPr>
              <a:t>$1,000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8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dirty="0">
                <a:latin typeface="Century Gothic" pitchFamily="34" charset="0"/>
                <a:cs typeface="Times New Roman" pitchFamily="18" charset="0"/>
              </a:rPr>
              <a:t>Cost with G2G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800" dirty="0">
                <a:latin typeface="Century Gothic" pitchFamily="34" charset="0"/>
                <a:cs typeface="Times New Roman" pitchFamily="18" charset="0"/>
              </a:rPr>
              <a:t>$4,800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8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800" dirty="0">
                <a:latin typeface="Century Gothic" pitchFamily="34" charset="0"/>
                <a:cs typeface="Times New Roman" pitchFamily="18" charset="0"/>
              </a:rPr>
              <a:t>Return on Investment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800" dirty="0">
                <a:latin typeface="Century Gothic" pitchFamily="34" charset="0"/>
                <a:cs typeface="Times New Roman" pitchFamily="18" charset="0"/>
              </a:rPr>
              <a:t>4.4 Years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800" dirty="0">
              <a:latin typeface="Century Gothic" pitchFamily="34" charset="0"/>
              <a:cs typeface="Times New Roman" pitchFamily="18" charset="0"/>
            </a:endParaRPr>
          </a:p>
          <a:p>
            <a:endParaRPr lang="en-US" sz="1800" dirty="0"/>
          </a:p>
        </p:txBody>
      </p:sp>
      <p:pic>
        <p:nvPicPr>
          <p:cNvPr id="6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"/>
          <a:stretch>
            <a:fillRect/>
          </a:stretch>
        </p:blipFill>
        <p:spPr bwMode="auto">
          <a:xfrm>
            <a:off x="4267200" y="1447800"/>
            <a:ext cx="2958179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ttps://encrypted-tbn2.gstatic.com/shopping?q=tbn:ANd9GcS7fn-960HwDop4dKt5DWoK1MF_AdxVRpILtqUbWCL3kIEcf5w90k_vuPmUM1wtZb_wo5I-VDQs88g&amp;usqp=CA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84163" y="6172200"/>
            <a:ext cx="8686800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kern="0" dirty="0" smtClean="0">
                <a:latin typeface="Calibri" panose="020F0502020204030204" pitchFamily="34" charset="0"/>
              </a:rPr>
              <a:t>…and while you wait for funding, simply replace the aerators for a couple bucks!</a:t>
            </a:r>
          </a:p>
        </p:txBody>
      </p:sp>
      <p:pic>
        <p:nvPicPr>
          <p:cNvPr id="9" name="Picture 6" descr="Click here to view larger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21" y="3657600"/>
            <a:ext cx="300717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838200"/>
          </a:xfrm>
        </p:spPr>
        <p:txBody>
          <a:bodyPr lIns="457200" tIns="0" bIns="0" anchor="ctr" anchorCtr="0"/>
          <a:lstStyle/>
          <a:p>
            <a:pPr>
              <a:lnSpc>
                <a:spcPct val="100000"/>
              </a:lnSpc>
            </a:pPr>
            <a:r>
              <a:rPr lang="en-US" dirty="0" smtClean="0"/>
              <a:t>Water Efficient Plumbing Fixtures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quinones\Desktop\ECC\Site Pics 8.19.2014\SDC119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None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Existing lighting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banned from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 manufacture in the US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Poor light quality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No controls to optimize use and fixture durability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838200"/>
          </a:xfrm>
        </p:spPr>
        <p:txBody>
          <a:bodyPr lIns="457200" tIns="0" bIns="0" anchor="ctr" anchorCtr="0"/>
          <a:lstStyle/>
          <a:p>
            <a:pPr>
              <a:lnSpc>
                <a:spcPct val="100000"/>
              </a:lnSpc>
            </a:pPr>
            <a:r>
              <a:rPr lang="en-US" dirty="0" smtClean="0"/>
              <a:t>LED Lighting &amp;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quinones\Desktop\ECC\Site Pics 8.19.2014\SDC12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mquinones\Desktop\ECC\Site Pics 8.19.2014\SDC119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838200"/>
          </a:xfrm>
        </p:spPr>
        <p:txBody>
          <a:bodyPr lIns="457200" tIns="0" bIns="0" anchor="ctr" anchorCtr="0"/>
          <a:lstStyle/>
          <a:p>
            <a:pPr>
              <a:lnSpc>
                <a:spcPct val="100000"/>
              </a:lnSpc>
            </a:pPr>
            <a:r>
              <a:rPr lang="en-US" dirty="0" smtClean="0"/>
              <a:t>LED Lighting &amp;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6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olar-ray.com/media/catalog/product/cache/1/image/9df78eab33525d08d6e5fb8d27136e95/c/r/cree_cr_troffer1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2580"/>
            <a:ext cx="9165752" cy="687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None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LED Lighting throughout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(Interior &amp; Exterior)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with Vacancy or Photocell  Controls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Savings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$3,800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Cost with G2G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$49,000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Return on Investment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6.4 Years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838200"/>
          </a:xfrm>
        </p:spPr>
        <p:txBody>
          <a:bodyPr lIns="457200" tIns="0" bIns="0" anchor="ctr" anchorCtr="0"/>
          <a:lstStyle/>
          <a:p>
            <a:pPr>
              <a:lnSpc>
                <a:spcPct val="100000"/>
              </a:lnSpc>
            </a:pPr>
            <a:r>
              <a:rPr lang="en-US" dirty="0" smtClean="0"/>
              <a:t>LED Lighting &amp;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quinones\Desktop\ECC\Site Pics 5.28.2014\SDC113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908050"/>
            <a:ext cx="634523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600200"/>
            <a:ext cx="3505200" cy="4648200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Estimated Energy Savings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40%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Estimated Water Savings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30%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Estimated Savings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$7,500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Estimated Project Budget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$187,500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Return on Investment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&gt;20 Years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838200"/>
          </a:xfrm>
        </p:spPr>
        <p:txBody>
          <a:bodyPr lIns="457200" tIns="0" bIns="0" anchor="ctr" anchorCtr="0"/>
          <a:lstStyle/>
          <a:p>
            <a:pPr>
              <a:lnSpc>
                <a:spcPct val="100000"/>
              </a:lnSpc>
            </a:pPr>
            <a:r>
              <a:rPr lang="en-US" dirty="0" smtClean="0"/>
              <a:t>Project 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2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800" y="0"/>
            <a:ext cx="96012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05200" y="304800"/>
            <a:ext cx="5791200" cy="914400"/>
          </a:xfrm>
        </p:spPr>
        <p:txBody>
          <a:bodyPr lIns="274320" rIns="365760" anchor="ctr"/>
          <a:lstStyle/>
          <a:p>
            <a:pPr>
              <a:lnSpc>
                <a:spcPct val="100000"/>
              </a:lnSpc>
            </a:pPr>
            <a:r>
              <a:rPr lang="en-US" sz="1400" dirty="0"/>
              <a:t>For </a:t>
            </a:r>
            <a:r>
              <a:rPr lang="en-US" sz="1400" dirty="0" smtClean="0"/>
              <a:t>over 35 </a:t>
            </a:r>
            <a:r>
              <a:rPr lang="en-US" sz="1400" dirty="0"/>
              <a:t>years, Southface has promoted sustainable homes, workplaces, and communities throughout the </a:t>
            </a:r>
            <a:r>
              <a:rPr lang="en-US" sz="1400" dirty="0" smtClean="0"/>
              <a:t>Southeast.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24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000" dirty="0" smtClean="0">
                <a:latin typeface="Century Gothic" pitchFamily="34" charset="0"/>
                <a:cs typeface="Times New Roman" pitchFamily="18" charset="0"/>
              </a:rPr>
              <a:t>Estimated </a:t>
            </a: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Energy Savings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000" dirty="0">
                <a:solidFill>
                  <a:srgbClr val="008000"/>
                </a:solidFill>
                <a:latin typeface="Century Gothic" pitchFamily="34" charset="0"/>
                <a:cs typeface="Times New Roman" pitchFamily="18" charset="0"/>
              </a:rPr>
              <a:t>40%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Estimated Water Savings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000" dirty="0">
                <a:solidFill>
                  <a:srgbClr val="008000"/>
                </a:solidFill>
                <a:latin typeface="Century Gothic" pitchFamily="34" charset="0"/>
                <a:cs typeface="Times New Roman" pitchFamily="18" charset="0"/>
              </a:rPr>
              <a:t>30%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Estimated Savings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000" dirty="0">
                <a:solidFill>
                  <a:srgbClr val="008000"/>
                </a:solidFill>
                <a:latin typeface="Century Gothic" pitchFamily="34" charset="0"/>
                <a:cs typeface="Times New Roman" pitchFamily="18" charset="0"/>
              </a:rPr>
              <a:t>$7,500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Estimated Project Budget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$</a:t>
            </a:r>
            <a:r>
              <a:rPr lang="en-US" altLang="en-US" sz="2000" strike="sngStrike" dirty="0">
                <a:latin typeface="Century Gothic" pitchFamily="34" charset="0"/>
                <a:cs typeface="Times New Roman" pitchFamily="18" charset="0"/>
              </a:rPr>
              <a:t>187,500 </a:t>
            </a:r>
            <a:r>
              <a:rPr lang="en-US" altLang="en-US" sz="2000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$94,000 </a:t>
            </a:r>
            <a:endParaRPr lang="en-US" altLang="en-US" sz="2000" strike="sngStrike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Return on Investment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000" strike="sngStrike" dirty="0">
                <a:latin typeface="Century Gothic" pitchFamily="34" charset="0"/>
                <a:cs typeface="Times New Roman" pitchFamily="18" charset="0"/>
              </a:rPr>
              <a:t>&gt;20 Years </a:t>
            </a:r>
            <a:r>
              <a:rPr lang="en-US" altLang="en-US" sz="2000" dirty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12.5 Years</a:t>
            </a:r>
            <a:endParaRPr lang="en-US" altLang="en-US" sz="2000" strike="sngStrike" dirty="0">
              <a:solidFill>
                <a:srgbClr val="FF0000"/>
              </a:solidFill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1981200"/>
            <a:ext cx="4248150" cy="4238625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838200"/>
          </a:xfrm>
        </p:spPr>
        <p:txBody>
          <a:bodyPr lIns="457200" tIns="0" bIns="0" anchor="ctr" anchorCtr="0"/>
          <a:lstStyle/>
          <a:p>
            <a:pPr>
              <a:lnSpc>
                <a:spcPct val="100000"/>
              </a:lnSpc>
            </a:pPr>
            <a:r>
              <a:rPr lang="en-US" dirty="0" smtClean="0"/>
              <a:t>Project 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Photos\Eco Office\Green roof\Greenroof-ecooffic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Southface</a:t>
            </a:r>
            <a:endParaRPr lang="en-US" altLang="en-US" sz="20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14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Submit Final Report </a:t>
            </a:r>
            <a:r>
              <a:rPr lang="en-US" altLang="en-US" sz="2000" dirty="0" smtClean="0">
                <a:latin typeface="Century Gothic" pitchFamily="34" charset="0"/>
                <a:cs typeface="Times New Roman" pitchFamily="18" charset="0"/>
              </a:rPr>
              <a:t>to Client</a:t>
            </a: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2000" dirty="0" smtClean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Client</a:t>
            </a:r>
            <a:endParaRPr lang="en-US" altLang="en-US" sz="2000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14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Utility Tracking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14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Implementation Grant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(early 2015)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14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Green Champion Convening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000" dirty="0">
                <a:latin typeface="Century Gothic" pitchFamily="34" charset="0"/>
                <a:cs typeface="Times New Roman" pitchFamily="18" charset="0"/>
              </a:rPr>
              <a:t>(November 20)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2000" dirty="0">
              <a:latin typeface="Century Gothic" pitchFamily="34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4572000" cy="838200"/>
          </a:xfrm>
        </p:spPr>
        <p:txBody>
          <a:bodyPr lIns="457200" tIns="0" bIns="0" anchor="ctr" anchorCtr="0"/>
          <a:lstStyle/>
          <a:p>
            <a:pPr>
              <a:lnSpc>
                <a:spcPct val="100000"/>
              </a:lnSpc>
            </a:pPr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Photos\Eco Office\high-resolution\2009-13_0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838200"/>
          </a:xfrm>
        </p:spPr>
        <p:txBody>
          <a:bodyPr lIns="457200" tIns="0" bIns="0" anchor="ctr" anchorCtr="0"/>
          <a:lstStyle/>
          <a:p>
            <a:pPr>
              <a:lnSpc>
                <a:spcPct val="100000"/>
              </a:lnSpc>
            </a:pPr>
            <a:r>
              <a:rPr lang="en-US" dirty="0" smtClean="0"/>
              <a:t>Questions / Comments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53513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Project Assessor Contact Info</a:t>
            </a:r>
          </a:p>
        </p:txBody>
      </p:sp>
    </p:spTree>
    <p:extLst>
      <p:ext uri="{BB962C8B-B14F-4D97-AF65-F5344CB8AC3E}">
        <p14:creationId xmlns:p14="http://schemas.microsoft.com/office/powerpoint/2010/main" val="20423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838200"/>
          </a:xfrm>
        </p:spPr>
        <p:txBody>
          <a:bodyPr lIns="457200" t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Assessment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None/>
            </a:pPr>
            <a:endParaRPr lang="en-US" altLang="en-US" dirty="0" smtClean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dirty="0" smtClean="0">
                <a:latin typeface="Century Gothic" pitchFamily="34" charset="0"/>
                <a:cs typeface="Times New Roman" pitchFamily="18" charset="0"/>
              </a:rPr>
              <a:t>Annually</a:t>
            </a:r>
            <a:endParaRPr lang="en-US" altLang="en-US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dirty="0">
                <a:latin typeface="Century Gothic" pitchFamily="34" charset="0"/>
                <a:cs typeface="Times New Roman" pitchFamily="18" charset="0"/>
              </a:rPr>
              <a:t>$19,000</a:t>
            </a:r>
          </a:p>
          <a:p>
            <a:pPr algn="ctr">
              <a:spcBef>
                <a:spcPct val="0"/>
              </a:spcBef>
              <a:buNone/>
            </a:pPr>
            <a:endParaRPr lang="en-US" altLang="en-US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dirty="0">
                <a:latin typeface="Century Gothic" pitchFamily="34" charset="0"/>
                <a:cs typeface="Times New Roman" pitchFamily="18" charset="0"/>
              </a:rPr>
              <a:t>Monthly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dirty="0">
                <a:latin typeface="Century Gothic" pitchFamily="34" charset="0"/>
                <a:cs typeface="Times New Roman" pitchFamily="18" charset="0"/>
              </a:rPr>
              <a:t>$1,500</a:t>
            </a:r>
          </a:p>
          <a:p>
            <a:pPr algn="ctr">
              <a:spcBef>
                <a:spcPct val="0"/>
              </a:spcBef>
              <a:buNone/>
            </a:pPr>
            <a:endParaRPr lang="en-US" altLang="en-US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dirty="0">
                <a:latin typeface="Century Gothic" pitchFamily="34" charset="0"/>
                <a:cs typeface="Times New Roman" pitchFamily="18" charset="0"/>
              </a:rPr>
              <a:t>$/Sq. Ft.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dirty="0">
                <a:latin typeface="Century Gothic" pitchFamily="34" charset="0"/>
                <a:cs typeface="Times New Roman" pitchFamily="18" charset="0"/>
              </a:rPr>
              <a:t>$</a:t>
            </a:r>
            <a:r>
              <a:rPr lang="en-US" altLang="en-US" dirty="0" smtClean="0">
                <a:latin typeface="Century Gothic" pitchFamily="34" charset="0"/>
                <a:cs typeface="Times New Roman" pitchFamily="18" charset="0"/>
              </a:rPr>
              <a:t>1.50</a:t>
            </a:r>
            <a:endParaRPr lang="en-US" altLang="en-US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838200"/>
          </a:xfrm>
        </p:spPr>
        <p:txBody>
          <a:bodyPr lIns="457200" tIns="0" rIns="182880" bIns="0"/>
          <a:lstStyle/>
          <a:p>
            <a:r>
              <a:rPr lang="en-US" dirty="0" smtClean="0"/>
              <a:t>What does it take to operate?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838200"/>
          </a:xfrm>
        </p:spPr>
        <p:txBody>
          <a:bodyPr lIns="457200" rIns="0" bIns="0" anchor="ctr" anchorCtr="0"/>
          <a:lstStyle/>
          <a:p>
            <a:pPr>
              <a:lnSpc>
                <a:spcPct val="100000"/>
              </a:lnSpc>
            </a:pPr>
            <a:r>
              <a:rPr lang="en-US" dirty="0" smtClean="0"/>
              <a:t>What’s our electricity history?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676400"/>
            <a:ext cx="914717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6248400" y="2251075"/>
            <a:ext cx="2063750" cy="1025525"/>
            <a:chOff x="6248400" y="2251500"/>
            <a:chExt cx="2064327" cy="1025099"/>
          </a:xfrm>
        </p:grpSpPr>
        <p:sp>
          <p:nvSpPr>
            <p:cNvPr id="6" name="Rounded Rectangular Callout 5"/>
            <p:cNvSpPr/>
            <p:nvPr/>
          </p:nvSpPr>
          <p:spPr bwMode="auto">
            <a:xfrm>
              <a:off x="6248400" y="2251500"/>
              <a:ext cx="2057975" cy="1025099"/>
            </a:xfrm>
            <a:prstGeom prst="wedgeRoundRectCallout">
              <a:avLst>
                <a:gd name="adj1" fmla="val -35378"/>
                <a:gd name="adj2" fmla="val 87551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6255327" y="2286000"/>
              <a:ext cx="2057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Calibri" pitchFamily="34" charset="0"/>
                  <a:cs typeface="Times New Roman" pitchFamily="18" charset="0"/>
                </a:rPr>
                <a:t>32% </a:t>
              </a:r>
              <a:r>
                <a:rPr lang="en-US" altLang="en-US" sz="2400" dirty="0">
                  <a:latin typeface="Calibri" pitchFamily="34" charset="0"/>
                  <a:cs typeface="Times New Roman" pitchFamily="18" charset="0"/>
                </a:rPr>
                <a:t>reduction since 2009!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7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838200"/>
          </a:xfrm>
        </p:spPr>
        <p:txBody>
          <a:bodyPr lIns="457200" rIns="0" bIns="0" anchor="ctr" anchorCtr="0"/>
          <a:lstStyle/>
          <a:p>
            <a:pPr>
              <a:lnSpc>
                <a:spcPct val="100000"/>
              </a:lnSpc>
            </a:pPr>
            <a:r>
              <a:rPr lang="en-US" dirty="0" smtClean="0"/>
              <a:t>Where does it all go?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1661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01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838200"/>
          </a:xfrm>
        </p:spPr>
        <p:txBody>
          <a:bodyPr lIns="457200" rIns="0" bIns="0" anchor="ctr" anchorCtr="0"/>
          <a:lstStyle/>
          <a:p>
            <a:pPr>
              <a:lnSpc>
                <a:spcPct val="100000"/>
              </a:lnSpc>
            </a:pPr>
            <a:r>
              <a:rPr lang="en-US" dirty="0" smtClean="0"/>
              <a:t>What’s our gas history?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676400"/>
            <a:ext cx="87376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6470650" y="1793875"/>
            <a:ext cx="2063750" cy="1025525"/>
            <a:chOff x="6248400" y="2251500"/>
            <a:chExt cx="2064327" cy="1025099"/>
          </a:xfrm>
        </p:grpSpPr>
        <p:sp>
          <p:nvSpPr>
            <p:cNvPr id="6" name="Rounded Rectangular Callout 5"/>
            <p:cNvSpPr/>
            <p:nvPr/>
          </p:nvSpPr>
          <p:spPr bwMode="auto">
            <a:xfrm>
              <a:off x="6248400" y="2251500"/>
              <a:ext cx="2057975" cy="1025099"/>
            </a:xfrm>
            <a:prstGeom prst="wedgeRoundRectCallout">
              <a:avLst>
                <a:gd name="adj1" fmla="val -35378"/>
                <a:gd name="adj2" fmla="val 87551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6255327" y="2286000"/>
              <a:ext cx="2057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Calibri" pitchFamily="34" charset="0"/>
                  <a:cs typeface="Times New Roman" pitchFamily="18" charset="0"/>
                </a:rPr>
                <a:t>24% </a:t>
              </a:r>
              <a:r>
                <a:rPr lang="en-US" altLang="en-US" sz="2400" dirty="0">
                  <a:latin typeface="Calibri" pitchFamily="34" charset="0"/>
                  <a:cs typeface="Times New Roman" pitchFamily="18" charset="0"/>
                </a:rPr>
                <a:t>reduction since 2009!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313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838200"/>
          </a:xfrm>
        </p:spPr>
        <p:txBody>
          <a:bodyPr lIns="457200" tIns="0" bIns="0" anchor="ctr" anchorCtr="0"/>
          <a:lstStyle/>
          <a:p>
            <a:pPr>
              <a:lnSpc>
                <a:spcPct val="100000"/>
              </a:lnSpc>
            </a:pPr>
            <a:r>
              <a:rPr lang="en-US" dirty="0" smtClean="0"/>
              <a:t>Where does it all go?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3500"/>
            <a:ext cx="80010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3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838200"/>
          </a:xfrm>
        </p:spPr>
        <p:txBody>
          <a:bodyPr lIns="457200" rIns="0" bIns="0" anchor="ctr" anchorCtr="0"/>
          <a:lstStyle/>
          <a:p>
            <a:pPr>
              <a:lnSpc>
                <a:spcPct val="100000"/>
              </a:lnSpc>
            </a:pPr>
            <a:r>
              <a:rPr lang="en-US" dirty="0" smtClean="0"/>
              <a:t>Where do we rank?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9820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257800" y="2506663"/>
            <a:ext cx="2362200" cy="1235075"/>
            <a:chOff x="6248400" y="2251500"/>
            <a:chExt cx="2064327" cy="1234829"/>
          </a:xfrm>
        </p:grpSpPr>
        <p:sp>
          <p:nvSpPr>
            <p:cNvPr id="6" name="Rounded Rectangular Callout 5"/>
            <p:cNvSpPr/>
            <p:nvPr/>
          </p:nvSpPr>
          <p:spPr bwMode="auto">
            <a:xfrm>
              <a:off x="6248400" y="2251500"/>
              <a:ext cx="2057391" cy="1025321"/>
            </a:xfrm>
            <a:prstGeom prst="wedgeRoundRectCallout">
              <a:avLst>
                <a:gd name="adj1" fmla="val -35378"/>
                <a:gd name="adj2" fmla="val 87551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cs typeface="Times New Roman" pitchFamily="18" charset="0"/>
              </a:endParaRPr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6255327" y="2286000"/>
              <a:ext cx="20574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Calibri" pitchFamily="34" charset="0"/>
                  <a:cs typeface="Times New Roman" pitchFamily="18" charset="0"/>
                </a:rPr>
                <a:t>Potential to save up to 40% </a:t>
              </a:r>
              <a:endParaRPr lang="en-US" altLang="en-US" sz="2400" dirty="0">
                <a:latin typeface="Calibri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157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1485</Words>
  <Application>Microsoft Office PowerPoint</Application>
  <PresentationFormat>On-screen Show (4:3)</PresentationFormat>
  <Paragraphs>329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Century Gothic</vt:lpstr>
      <vt:lpstr>Times New Roman</vt:lpstr>
      <vt:lpstr>Wingdings</vt:lpstr>
      <vt:lpstr>Office Theme</vt:lpstr>
      <vt:lpstr>Client Name Energy &amp; Water Assessment August 27, 2014</vt:lpstr>
      <vt:lpstr>For over 35 years, Southface has promoted sustainable homes, workplaces, and communities throughout the Southeast.</vt:lpstr>
      <vt:lpstr>Assessment Process</vt:lpstr>
      <vt:lpstr>What does it take to operate?</vt:lpstr>
      <vt:lpstr>What’s our electricity history?</vt:lpstr>
      <vt:lpstr>Where does it all go?</vt:lpstr>
      <vt:lpstr>What’s our gas history?</vt:lpstr>
      <vt:lpstr>Where does it all go?</vt:lpstr>
      <vt:lpstr>Where do we rank?</vt:lpstr>
      <vt:lpstr>What’s our water history?</vt:lpstr>
      <vt:lpstr>Where does it all go?</vt:lpstr>
      <vt:lpstr>Where do we rank?</vt:lpstr>
      <vt:lpstr>The Results</vt:lpstr>
      <vt:lpstr>Water Efficient Plumbing Fixtures</vt:lpstr>
      <vt:lpstr>Water Efficient Plumbing Fixtures</vt:lpstr>
      <vt:lpstr>LED Lighting &amp; Controls</vt:lpstr>
      <vt:lpstr>LED Lighting &amp; Controls</vt:lpstr>
      <vt:lpstr>LED Lighting &amp; Controls</vt:lpstr>
      <vt:lpstr>Project Recap</vt:lpstr>
      <vt:lpstr>Project Recap</vt:lpstr>
      <vt:lpstr>Next Steps</vt:lpstr>
      <vt:lpstr>Questions / Comments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&lt;Nonprofit Name&gt; Energy &amp; Water Assessment  &lt;Insert Date&gt;</dc:title>
  <dc:creator>Maria Quiñones</dc:creator>
  <cp:lastModifiedBy>Greg Brough</cp:lastModifiedBy>
  <cp:revision>29</cp:revision>
  <dcterms:created xsi:type="dcterms:W3CDTF">2014-10-08T19:50:19Z</dcterms:created>
  <dcterms:modified xsi:type="dcterms:W3CDTF">2016-07-22T15:35:47Z</dcterms:modified>
</cp:coreProperties>
</file>